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327" r:id="rId3"/>
    <p:sldId id="328" r:id="rId4"/>
    <p:sldId id="330" r:id="rId5"/>
    <p:sldId id="329" r:id="rId6"/>
    <p:sldId id="331" r:id="rId7"/>
    <p:sldId id="332" r:id="rId8"/>
    <p:sldId id="325" r:id="rId9"/>
  </p:sldIdLst>
  <p:sldSz cx="9144000" cy="6858000" type="screen4x3"/>
  <p:notesSz cx="6858000" cy="923925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EB2"/>
    <a:srgbClr val="DC241F"/>
    <a:srgbClr val="00A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97" autoAdjust="0"/>
    <p:restoredTop sz="83126" autoAdjust="0"/>
  </p:normalViewPr>
  <p:slideViewPr>
    <p:cSldViewPr snapToGrid="0" snapToObjects="1">
      <p:cViewPr>
        <p:scale>
          <a:sx n="62" d="100"/>
          <a:sy n="62" d="100"/>
        </p:scale>
        <p:origin x="-1662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3126" y="-90"/>
      </p:cViewPr>
      <p:guideLst>
        <p:guide orient="horz" pos="291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2D76B6E-5CE4-164A-BE3B-57676BD9A07A}" type="datetimeFigureOut">
              <a:rPr lang="nl-NL"/>
              <a:pPr>
                <a:defRPr/>
              </a:pPr>
              <a:t>7-2-2017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1A6A351-9C7E-3847-9899-0BA8D16DB10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9928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979FAE-DF18-2A41-A8AA-9ABF1E1277FB}" type="datetimeFigureOut">
              <a:rPr lang="nl-NL"/>
              <a:pPr>
                <a:defRPr/>
              </a:pPr>
              <a:t>7-2-2017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505F575-FC29-1042-B739-38143C73CC9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96534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nl-NL" baseline="0" dirty="0" smtClean="0">
              <a:latin typeface="Calibri" charset="0"/>
            </a:endParaRP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9C55B-269B-1E42-8944-B8B2BFB371F5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05F575-FC29-1042-B739-38143C73CC98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602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05F575-FC29-1042-B739-38143C73CC98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602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05F575-FC29-1042-B739-38143C73CC98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602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05F575-FC29-1042-B739-38143C73CC98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602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05F575-FC29-1042-B739-38143C73CC98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602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05F575-FC29-1042-B739-38143C73CC98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602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05F575-FC29-1042-B739-38143C73CC98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602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0"/>
            <a:ext cx="6553200" cy="928907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8400"/>
            <a:ext cx="8229600" cy="4957763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00389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0"/>
            <a:ext cx="2400299" cy="87630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200000">
            <a:off x="-1896221" y="2918196"/>
            <a:ext cx="5823329" cy="2030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>
            <a:spLocks noChangeArrowheads="1"/>
          </p:cNvSpPr>
          <p:nvPr userDrawn="1"/>
        </p:nvSpPr>
        <p:spPr bwMode="auto">
          <a:xfrm>
            <a:off x="1" y="0"/>
            <a:ext cx="914400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 dirty="0"/>
          </a:p>
          <a:p>
            <a:r>
              <a:rPr lang="en-US" sz="2000" dirty="0" smtClean="0">
                <a:solidFill>
                  <a:srgbClr val="F79646"/>
                </a:solidFill>
                <a:latin typeface="Verdana" charset="0"/>
                <a:cs typeface="Verdana" charset="0"/>
              </a:rPr>
              <a:t>C</a:t>
            </a:r>
            <a:r>
              <a:rPr lang="en-US" sz="2000" dirty="0" smtClean="0">
                <a:solidFill>
                  <a:srgbClr val="203EB2"/>
                </a:solidFill>
                <a:latin typeface="Verdana" charset="0"/>
                <a:cs typeface="Verdana" charset="0"/>
              </a:rPr>
              <a:t>ommon </a:t>
            </a:r>
            <a:r>
              <a:rPr lang="en-US" sz="2000" dirty="0" smtClean="0">
                <a:solidFill>
                  <a:srgbClr val="F79646"/>
                </a:solidFill>
                <a:latin typeface="Verdana" charset="0"/>
                <a:cs typeface="Verdana" charset="0"/>
              </a:rPr>
              <a:t>La</a:t>
            </a:r>
            <a:r>
              <a:rPr lang="en-US" sz="2000" dirty="0" smtClean="0">
                <a:solidFill>
                  <a:srgbClr val="203EB2"/>
                </a:solidFill>
                <a:latin typeface="Verdana" charset="0"/>
                <a:cs typeface="Verdana" charset="0"/>
              </a:rPr>
              <a:t>b </a:t>
            </a:r>
            <a:r>
              <a:rPr lang="en-US" sz="2000" dirty="0" smtClean="0">
                <a:solidFill>
                  <a:srgbClr val="F79646"/>
                </a:solidFill>
                <a:latin typeface="Verdana" charset="0"/>
                <a:cs typeface="Verdana" charset="0"/>
              </a:rPr>
              <a:t>R</a:t>
            </a:r>
            <a:r>
              <a:rPr lang="en-US" sz="2000" dirty="0" smtClean="0">
                <a:solidFill>
                  <a:srgbClr val="203EB2"/>
                </a:solidFill>
                <a:latin typeface="Verdana" charset="0"/>
                <a:cs typeface="Verdana" charset="0"/>
              </a:rPr>
              <a:t>esearch </a:t>
            </a:r>
            <a:r>
              <a:rPr lang="en-US" sz="2000" dirty="0" smtClean="0">
                <a:solidFill>
                  <a:srgbClr val="F79646"/>
                </a:solidFill>
                <a:latin typeface="Verdana" charset="0"/>
                <a:cs typeface="Verdana" charset="0"/>
              </a:rPr>
              <a:t>I</a:t>
            </a:r>
            <a:r>
              <a:rPr lang="en-US" sz="2000" dirty="0" smtClean="0">
                <a:solidFill>
                  <a:srgbClr val="203EB2"/>
                </a:solidFill>
                <a:latin typeface="Verdana" charset="0"/>
                <a:cs typeface="Verdana" charset="0"/>
              </a:rPr>
              <a:t>nfrastructure for the </a:t>
            </a:r>
            <a:r>
              <a:rPr lang="en-US" sz="2000" dirty="0" smtClean="0">
                <a:solidFill>
                  <a:srgbClr val="F79646"/>
                </a:solidFill>
                <a:latin typeface="Verdana" charset="0"/>
                <a:cs typeface="Verdana" charset="0"/>
              </a:rPr>
              <a:t>A</a:t>
            </a:r>
            <a:r>
              <a:rPr lang="en-US" sz="2000" dirty="0" smtClean="0">
                <a:solidFill>
                  <a:srgbClr val="203EB2"/>
                </a:solidFill>
                <a:latin typeface="Verdana" charset="0"/>
                <a:cs typeface="Verdana" charset="0"/>
              </a:rPr>
              <a:t>rts and </a:t>
            </a:r>
            <a:r>
              <a:rPr lang="en-US" sz="2000" dirty="0" smtClean="0">
                <a:solidFill>
                  <a:srgbClr val="F79646"/>
                </a:solidFill>
                <a:latin typeface="Verdana" charset="0"/>
                <a:cs typeface="Verdana" charset="0"/>
              </a:rPr>
              <a:t>H</a:t>
            </a:r>
            <a:r>
              <a:rPr lang="en-US" sz="2000" dirty="0" smtClean="0">
                <a:solidFill>
                  <a:srgbClr val="203EB2"/>
                </a:solidFill>
                <a:latin typeface="Verdana" charset="0"/>
                <a:cs typeface="Verdana" charset="0"/>
              </a:rPr>
              <a:t>umanities</a:t>
            </a:r>
          </a:p>
          <a:p>
            <a:endParaRPr lang="en-US" sz="2000" dirty="0">
              <a:solidFill>
                <a:srgbClr val="FF0000"/>
              </a:solidFill>
              <a:latin typeface="Verdana" charset="0"/>
              <a:cs typeface="Verdana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ctrTitle" hasCustomPrompt="1"/>
          </p:nvPr>
        </p:nvSpPr>
        <p:spPr>
          <a:xfrm>
            <a:off x="1981200" y="984885"/>
            <a:ext cx="6781800" cy="3714115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>
              <a:defRPr sz="4400" b="1" cap="none" spc="0">
                <a:ln w="50800"/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z="4889" dirty="0" smtClean="0">
                <a:latin typeface="Verdana" charset="0"/>
                <a:ea typeface="Verdana" charset="0"/>
                <a:cs typeface="Verdana" charset="0"/>
              </a:rPr>
              <a:t>Title presentation</a:t>
            </a:r>
            <a:r>
              <a:rPr lang="en-US" sz="4800" dirty="0" smtClean="0">
                <a:latin typeface="Verdana" charset="0"/>
                <a:ea typeface="Verdana" charset="0"/>
                <a:cs typeface="Verdana" charset="0"/>
              </a:rPr>
              <a:t/>
            </a:r>
            <a:br>
              <a:rPr lang="en-US" sz="4800" dirty="0" smtClean="0">
                <a:latin typeface="Verdana" charset="0"/>
                <a:ea typeface="Verdana" charset="0"/>
                <a:cs typeface="Verdana" charset="0"/>
              </a:rPr>
            </a:br>
            <a:r>
              <a:rPr lang="en-US" sz="2667" dirty="0" smtClean="0">
                <a:latin typeface="Verdana" charset="0"/>
                <a:ea typeface="Verdana" charset="0"/>
                <a:cs typeface="Verdana" charset="0"/>
              </a:rPr>
              <a:t>subtitle (if applicable)</a:t>
            </a:r>
            <a:br>
              <a:rPr lang="en-US" sz="2667" dirty="0" smtClean="0">
                <a:latin typeface="Verdana" charset="0"/>
                <a:ea typeface="Verdana" charset="0"/>
                <a:cs typeface="Verdana" charset="0"/>
              </a:rPr>
            </a:br>
            <a:r>
              <a:rPr lang="en-US" sz="2667" dirty="0" smtClean="0">
                <a:latin typeface="Verdana" charset="0"/>
                <a:ea typeface="Verdana" charset="0"/>
                <a:cs typeface="Verdana" charset="0"/>
              </a:rPr>
              <a:t/>
            </a:r>
            <a:br>
              <a:rPr lang="en-US" sz="2667" dirty="0" smtClean="0">
                <a:latin typeface="Verdana" charset="0"/>
                <a:ea typeface="Verdana" charset="0"/>
                <a:cs typeface="Verdana" charset="0"/>
              </a:rPr>
            </a:br>
            <a:r>
              <a:rPr lang="en-US" sz="2667" dirty="0" smtClean="0">
                <a:latin typeface="Verdana" charset="0"/>
                <a:ea typeface="Verdana" charset="0"/>
                <a:cs typeface="Verdana" charset="0"/>
              </a:rPr>
              <a:t/>
            </a:r>
            <a:br>
              <a:rPr lang="en-US" sz="2667" dirty="0" smtClean="0">
                <a:latin typeface="Verdana" charset="0"/>
                <a:ea typeface="Verdana" charset="0"/>
                <a:cs typeface="Verdana" charset="0"/>
              </a:rPr>
            </a:br>
            <a:r>
              <a:rPr lang="en-US" sz="2667" dirty="0" smtClean="0">
                <a:latin typeface="Verdana" charset="0"/>
                <a:ea typeface="Verdana" charset="0"/>
                <a:cs typeface="Verdana" charset="0"/>
              </a:rPr>
              <a:t>Name presenter</a:t>
            </a:r>
            <a:br>
              <a:rPr lang="en-US" sz="2667" dirty="0" smtClean="0">
                <a:latin typeface="Verdana" charset="0"/>
                <a:ea typeface="Verdana" charset="0"/>
                <a:cs typeface="Verdana" charset="0"/>
              </a:rPr>
            </a:br>
            <a:r>
              <a:rPr lang="en-US" sz="2667" dirty="0" smtClean="0">
                <a:latin typeface="Verdana" charset="0"/>
                <a:ea typeface="Verdana" charset="0"/>
                <a:cs typeface="Verdana" charset="0"/>
              </a:rPr>
              <a:t>Position</a:t>
            </a:r>
            <a:br>
              <a:rPr lang="en-US" sz="2667" dirty="0" smtClean="0">
                <a:latin typeface="Verdana" charset="0"/>
                <a:ea typeface="Verdana" charset="0"/>
                <a:cs typeface="Verdana" charset="0"/>
              </a:rPr>
            </a:br>
            <a:r>
              <a:rPr lang="en-US" sz="2667" dirty="0" smtClean="0">
                <a:latin typeface="Verdana" charset="0"/>
                <a:ea typeface="Verdana" charset="0"/>
                <a:cs typeface="Verdana" charset="0"/>
              </a:rPr>
              <a:t/>
            </a:r>
            <a:br>
              <a:rPr lang="en-US" sz="2667" dirty="0" smtClean="0">
                <a:latin typeface="Verdana" charset="0"/>
                <a:ea typeface="Verdana" charset="0"/>
                <a:cs typeface="Verdana" charset="0"/>
              </a:rPr>
            </a:br>
            <a:r>
              <a:rPr lang="en-US" sz="2667" dirty="0" smtClean="0">
                <a:latin typeface="Verdana" charset="0"/>
                <a:ea typeface="Verdana" charset="0"/>
                <a:cs typeface="Verdana" charset="0"/>
              </a:rPr>
              <a:t>Date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43898535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ats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6383"/>
            <a:ext cx="8229600" cy="928907"/>
          </a:xfrm>
        </p:spPr>
        <p:txBody>
          <a:bodyPr>
            <a:noAutofit/>
          </a:bodyPr>
          <a:lstStyle>
            <a:lvl1pPr algn="ct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483" y="3673365"/>
            <a:ext cx="8702565" cy="2452797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2400"/>
            </a:lvl1pPr>
            <a:lvl2pPr marL="457200" indent="0" algn="ctr">
              <a:buFontTx/>
              <a:buNone/>
              <a:defRPr sz="1800"/>
            </a:lvl2pPr>
            <a:lvl3pPr algn="ctr">
              <a:defRPr sz="1800"/>
            </a:lvl3pPr>
            <a:lvl4pPr algn="ctr">
              <a:defRPr sz="1800"/>
            </a:lvl4pPr>
            <a:lvl5pPr algn="ctr"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02593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989831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74749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2544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46336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 userDrawn="1"/>
        </p:nvSpPr>
        <p:spPr bwMode="auto">
          <a:xfrm>
            <a:off x="1246188" y="2192338"/>
            <a:ext cx="72628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latin typeface="Verdana" charset="0"/>
                <a:cs typeface="Verdana" charset="0"/>
              </a:rPr>
              <a:t>Only use this slide to present a screenshot of an application. As no style is applied, the screenshot can take up the whole slide. For all other information please use the slide with preset style!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D6838-065E-BB41-BB13-0C8BC973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00567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175541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alpha val="40000"/>
              </a:schemeClr>
            </a:gs>
            <a:gs pos="82000">
              <a:srgbClr val="FFFF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2700" y="-857"/>
            <a:ext cx="2133599" cy="86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108198" y="7938"/>
            <a:ext cx="6578602" cy="8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46201"/>
            <a:ext cx="8229600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3672840" y="6371591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61F75AB6-C590-4F4C-A46F-CDB904AF2BCC}" type="slidenum">
              <a:rPr lang="nl-NL" smtClean="0"/>
              <a:t>‹#›</a:t>
            </a:fld>
            <a:r>
              <a:rPr lang="nl-NL" dirty="0" smtClean="0"/>
              <a:t> </a:t>
            </a:r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5" r:id="rId3"/>
    <p:sldLayoutId id="2147483665" r:id="rId4"/>
    <p:sldLayoutId id="2147483666" r:id="rId5"/>
    <p:sldLayoutId id="2147483667" r:id="rId6"/>
    <p:sldLayoutId id="2147483668" r:id="rId7"/>
    <p:sldLayoutId id="2147483676" r:id="rId8"/>
    <p:sldLayoutId id="2147483677" r:id="rId9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0" kern="1200" cap="all" spc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solidFill>
            <a:srgbClr val="1F497D"/>
          </a:solidFill>
          <a:effectLst/>
          <a:latin typeface="+mn-lt"/>
          <a:ea typeface="ＭＳ Ｐゴシック" charset="0"/>
          <a:cs typeface="Verdan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Verdana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ＭＳ Ｐゴシック" charset="0"/>
          <a:cs typeface="Verdana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Verdana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ＭＳ Ｐゴシック" charset="0"/>
          <a:cs typeface="Verdana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ＭＳ Ｐゴシック" charset="0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itel 1"/>
          <p:cNvSpPr>
            <a:spLocks noGrp="1"/>
          </p:cNvSpPr>
          <p:nvPr>
            <p:ph type="ctrTitle"/>
          </p:nvPr>
        </p:nvSpPr>
        <p:spPr>
          <a:xfrm>
            <a:off x="3162300" y="1819275"/>
            <a:ext cx="5600700" cy="3667125"/>
          </a:xfrm>
          <a:ln>
            <a:noFill/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sz="4889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charset="0"/>
                <a:cs typeface="Verdana" charset="0"/>
              </a:rPr>
              <a:t>LLOD </a:t>
            </a:r>
            <a:r>
              <a:rPr lang="nl-NL" sz="4889" noProof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charset="0"/>
                <a:cs typeface="Verdana" charset="0"/>
              </a:rPr>
              <a:t>Use</a:t>
            </a:r>
            <a:r>
              <a:rPr lang="nl-NL" sz="4889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charset="0"/>
                <a:cs typeface="Verdana" charset="0"/>
              </a:rPr>
              <a:t> Case:</a:t>
            </a:r>
            <a:br>
              <a:rPr lang="nl-NL" sz="4889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charset="0"/>
                <a:cs typeface="Verdana" charset="0"/>
              </a:rPr>
            </a:br>
            <a:r>
              <a:rPr lang="nl-NL" sz="488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charset="0"/>
                <a:cs typeface="Verdana" charset="0"/>
              </a:rPr>
              <a:t>MWE lexicon</a:t>
            </a:r>
            <a:br>
              <a:rPr lang="nl-NL" sz="488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charset="0"/>
                <a:cs typeface="Verdana" charset="0"/>
              </a:rPr>
            </a:br>
            <a:r>
              <a:rPr lang="en-US" sz="2000" dirty="0" smtClean="0"/>
              <a:t>Jan Odijk</a:t>
            </a:r>
            <a:br>
              <a:rPr lang="en-US" sz="2000" dirty="0" smtClean="0"/>
            </a:br>
            <a:r>
              <a:rPr lang="en-US" sz="2000" dirty="0" smtClean="0"/>
              <a:t>CLARIAH-CORE </a:t>
            </a:r>
            <a:r>
              <a:rPr lang="en-US" sz="2000" dirty="0" smtClean="0"/>
              <a:t>LD4LR </a:t>
            </a:r>
            <a:r>
              <a:rPr lang="en-US" sz="2000" dirty="0" smtClean="0"/>
              <a:t>Workshop </a:t>
            </a:r>
            <a:br>
              <a:rPr lang="en-US" sz="2000" dirty="0" smtClean="0"/>
            </a:br>
            <a:r>
              <a:rPr lang="en-US" sz="2000" dirty="0" smtClean="0"/>
              <a:t>Utrecht, 2017-02-06/07</a:t>
            </a:r>
            <a:endParaRPr lang="en-GB" sz="2000" noProof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charset="0"/>
              <a:cs typeface="Verdana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MWE-lexicon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dirty="0" err="1" smtClean="0"/>
              <a:t>DuELME</a:t>
            </a:r>
            <a:r>
              <a:rPr lang="en-GB" sz="3600" dirty="0" smtClean="0"/>
              <a:t>: database of multiword expressions (MWE)</a:t>
            </a:r>
          </a:p>
          <a:p>
            <a:r>
              <a:rPr lang="en-GB" sz="3600" dirty="0" smtClean="0"/>
              <a:t>MWE: word combination that has idiosyncratic properties</a:t>
            </a:r>
          </a:p>
          <a:p>
            <a:pPr lvl="1"/>
            <a:r>
              <a:rPr lang="en-GB" sz="3000" dirty="0" smtClean="0"/>
              <a:t>E.g. </a:t>
            </a:r>
            <a:r>
              <a:rPr lang="en-GB" sz="3000" i="1" dirty="0" smtClean="0"/>
              <a:t>de </a:t>
            </a:r>
            <a:r>
              <a:rPr lang="en-GB" sz="3000" i="1" dirty="0" err="1" smtClean="0"/>
              <a:t>plaat</a:t>
            </a:r>
            <a:r>
              <a:rPr lang="en-GB" sz="3000" i="1" dirty="0" smtClean="0"/>
              <a:t> </a:t>
            </a:r>
            <a:r>
              <a:rPr lang="en-GB" sz="3000" i="1" dirty="0" err="1" smtClean="0"/>
              <a:t>poetsen</a:t>
            </a:r>
            <a:r>
              <a:rPr lang="en-GB" sz="3000" i="1" dirty="0" smtClean="0"/>
              <a:t> the plate polish = ‘to bolt’</a:t>
            </a:r>
          </a:p>
          <a:p>
            <a:r>
              <a:rPr lang="en-GB" sz="3600" noProof="0" dirty="0" err="1" smtClean="0"/>
              <a:t>DuELME</a:t>
            </a:r>
            <a:r>
              <a:rPr lang="en-GB" sz="3600" noProof="0" dirty="0" smtClean="0"/>
              <a:t>=</a:t>
            </a:r>
          </a:p>
          <a:p>
            <a:pPr lvl="1"/>
            <a:r>
              <a:rPr lang="en-GB" sz="3000" dirty="0" smtClean="0"/>
              <a:t>Set of MWE descriptions for MWEs</a:t>
            </a:r>
          </a:p>
          <a:p>
            <a:pPr lvl="1"/>
            <a:r>
              <a:rPr lang="en-GB" sz="3000" noProof="0" dirty="0" smtClean="0"/>
              <a:t>Set of pattern descriptions</a:t>
            </a:r>
          </a:p>
        </p:txBody>
      </p:sp>
    </p:spTree>
    <p:extLst>
      <p:ext uri="{BB962C8B-B14F-4D97-AF65-F5344CB8AC3E}">
        <p14:creationId xmlns:p14="http://schemas.microsoft.com/office/powerpoint/2010/main" val="22032844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MWE description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dirty="0" smtClean="0"/>
              <a:t>Component list (seq. of lemmas)</a:t>
            </a:r>
          </a:p>
          <a:p>
            <a:pPr lvl="1"/>
            <a:r>
              <a:rPr lang="en-GB" sz="3000" dirty="0" smtClean="0"/>
              <a:t>[</a:t>
            </a:r>
            <a:r>
              <a:rPr lang="en-GB" sz="3000" i="1" dirty="0" err="1"/>
              <a:t>p</a:t>
            </a:r>
            <a:r>
              <a:rPr lang="en-GB" sz="3000" i="1" dirty="0" err="1" smtClean="0"/>
              <a:t>laat</a:t>
            </a:r>
            <a:r>
              <a:rPr lang="en-GB" sz="3000" dirty="0" smtClean="0"/>
              <a:t>, </a:t>
            </a:r>
            <a:r>
              <a:rPr lang="en-GB" sz="3000" i="1" dirty="0" err="1" smtClean="0"/>
              <a:t>poetsen</a:t>
            </a:r>
            <a:r>
              <a:rPr lang="en-GB" sz="3000" dirty="0" smtClean="0"/>
              <a:t>]</a:t>
            </a:r>
          </a:p>
          <a:p>
            <a:r>
              <a:rPr lang="en-GB" sz="3600" dirty="0" err="1" smtClean="0"/>
              <a:t>Morphosyntactic</a:t>
            </a:r>
            <a:r>
              <a:rPr lang="en-GB" sz="3600" dirty="0" smtClean="0"/>
              <a:t> properties</a:t>
            </a:r>
          </a:p>
          <a:p>
            <a:pPr lvl="1"/>
            <a:r>
              <a:rPr lang="en-GB" sz="3000" dirty="0" smtClean="0"/>
              <a:t>Conjugated with </a:t>
            </a:r>
            <a:r>
              <a:rPr lang="en-GB" sz="3000" i="1" dirty="0" err="1" smtClean="0"/>
              <a:t>hebben</a:t>
            </a:r>
            <a:endParaRPr lang="en-GB" sz="3000" dirty="0" smtClean="0"/>
          </a:p>
          <a:p>
            <a:r>
              <a:rPr lang="en-GB" sz="3600" dirty="0" smtClean="0"/>
              <a:t>Some semantic properties</a:t>
            </a:r>
          </a:p>
          <a:p>
            <a:pPr lvl="1"/>
            <a:r>
              <a:rPr lang="en-GB" sz="3000" dirty="0" smtClean="0"/>
              <a:t>Takes [Human] argument</a:t>
            </a:r>
          </a:p>
          <a:p>
            <a:r>
              <a:rPr lang="en-GB" sz="3600" dirty="0" smtClean="0"/>
              <a:t>Example sentence (strongly restricted)</a:t>
            </a:r>
          </a:p>
          <a:p>
            <a:pPr lvl="1"/>
            <a:r>
              <a:rPr lang="en-GB" sz="3000" i="1" dirty="0" err="1" smtClean="0"/>
              <a:t>Hij</a:t>
            </a:r>
            <a:r>
              <a:rPr lang="en-GB" sz="3000" i="1" dirty="0" smtClean="0"/>
              <a:t> </a:t>
            </a:r>
            <a:r>
              <a:rPr lang="en-GB" sz="3000" i="1" dirty="0" err="1" smtClean="0"/>
              <a:t>heeft</a:t>
            </a:r>
            <a:r>
              <a:rPr lang="en-GB" sz="3000" i="1" dirty="0" smtClean="0"/>
              <a:t> de </a:t>
            </a:r>
            <a:r>
              <a:rPr lang="en-GB" sz="3000" i="1" dirty="0" err="1" smtClean="0"/>
              <a:t>plaat</a:t>
            </a:r>
            <a:r>
              <a:rPr lang="en-GB" sz="3000" i="1" dirty="0" smtClean="0"/>
              <a:t> </a:t>
            </a:r>
            <a:r>
              <a:rPr lang="en-GB" sz="3000" i="1" dirty="0" err="1" smtClean="0"/>
              <a:t>gepoetst</a:t>
            </a:r>
            <a:endParaRPr lang="en-GB" sz="3000" i="1" dirty="0" smtClean="0"/>
          </a:p>
          <a:p>
            <a:endParaRPr lang="en-GB" sz="3600" dirty="0" smtClean="0"/>
          </a:p>
        </p:txBody>
      </p:sp>
    </p:spTree>
    <p:extLst>
      <p:ext uri="{BB962C8B-B14F-4D97-AF65-F5344CB8AC3E}">
        <p14:creationId xmlns:p14="http://schemas.microsoft.com/office/powerpoint/2010/main" val="35433096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MWE description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dirty="0" smtClean="0"/>
              <a:t>Pattern id: reference to the description of its global syntactic structure</a:t>
            </a:r>
          </a:p>
          <a:p>
            <a:pPr lvl="1"/>
            <a:r>
              <a:rPr lang="en-GB" sz="3000" dirty="0" smtClean="0"/>
              <a:t>ec1</a:t>
            </a:r>
          </a:p>
          <a:p>
            <a:r>
              <a:rPr lang="en-GB" sz="3600" dirty="0" smtClean="0"/>
              <a:t>Parameters (to define its fine syntactic structure</a:t>
            </a:r>
          </a:p>
          <a:p>
            <a:pPr lvl="1"/>
            <a:r>
              <a:rPr lang="en-GB" sz="3000" dirty="0" err="1" smtClean="0"/>
              <a:t>Plaat:sg</a:t>
            </a:r>
            <a:r>
              <a:rPr lang="en-GB" sz="3000" dirty="0" smtClean="0"/>
              <a:t> </a:t>
            </a:r>
            <a:r>
              <a:rPr lang="en-GB" sz="3000" dirty="0" err="1" smtClean="0"/>
              <a:t>def</a:t>
            </a:r>
            <a:endParaRPr lang="en-GB" sz="3000" dirty="0" smtClean="0"/>
          </a:p>
        </p:txBody>
      </p:sp>
    </p:spTree>
    <p:extLst>
      <p:ext uri="{BB962C8B-B14F-4D97-AF65-F5344CB8AC3E}">
        <p14:creationId xmlns:p14="http://schemas.microsoft.com/office/powerpoint/2010/main" val="33698529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Pattern description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dirty="0" smtClean="0"/>
              <a:t>Pattern id</a:t>
            </a:r>
          </a:p>
          <a:p>
            <a:pPr lvl="1"/>
            <a:r>
              <a:rPr lang="en-GB" sz="3000" dirty="0" smtClean="0"/>
              <a:t>ec1</a:t>
            </a:r>
          </a:p>
          <a:p>
            <a:r>
              <a:rPr lang="en-GB" sz="3600" dirty="0" smtClean="0"/>
              <a:t>Syntactic structure with open slots</a:t>
            </a:r>
          </a:p>
          <a:p>
            <a:pPr lvl="1"/>
            <a:r>
              <a:rPr lang="en-GB" sz="3000" dirty="0"/>
              <a:t>[.VP [.obj1:NP [.</a:t>
            </a:r>
            <a:r>
              <a:rPr lang="en-GB" sz="3000" dirty="0" err="1"/>
              <a:t>det:D</a:t>
            </a:r>
            <a:r>
              <a:rPr lang="en-GB" sz="3000" dirty="0"/>
              <a:t> (1) ] [.</a:t>
            </a:r>
            <a:r>
              <a:rPr lang="en-GB" sz="3000" dirty="0" err="1"/>
              <a:t>hd:N</a:t>
            </a:r>
            <a:r>
              <a:rPr lang="en-GB" sz="3000" dirty="0"/>
              <a:t> (2) ]] [.</a:t>
            </a:r>
            <a:r>
              <a:rPr lang="en-GB" sz="3000" dirty="0" err="1"/>
              <a:t>hd:V</a:t>
            </a:r>
            <a:r>
              <a:rPr lang="en-GB" sz="3000" dirty="0"/>
              <a:t> (3) </a:t>
            </a:r>
            <a:r>
              <a:rPr lang="en-GB" sz="3000" dirty="0" smtClean="0"/>
              <a:t>]]</a:t>
            </a:r>
          </a:p>
          <a:p>
            <a:r>
              <a:rPr lang="en-GB" sz="3600" dirty="0" smtClean="0"/>
              <a:t>Description</a:t>
            </a:r>
          </a:p>
          <a:p>
            <a:r>
              <a:rPr lang="en-GB" sz="3600" dirty="0" smtClean="0"/>
              <a:t>Relation between components and example sentence</a:t>
            </a:r>
          </a:p>
          <a:p>
            <a:r>
              <a:rPr lang="en-GB" sz="36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0385993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Formats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dirty="0" smtClean="0"/>
              <a:t>Originally: Set of CSV files</a:t>
            </a:r>
          </a:p>
          <a:p>
            <a:r>
              <a:rPr lang="en-GB" sz="3600" dirty="0" smtClean="0"/>
              <a:t>Later: LMF-compatible format</a:t>
            </a:r>
          </a:p>
          <a:p>
            <a:pPr lvl="1"/>
            <a:r>
              <a:rPr lang="en-GB" sz="3000" dirty="0" smtClean="0"/>
              <a:t>One minor deviation: </a:t>
            </a:r>
            <a:r>
              <a:rPr lang="en-GB" sz="3000" dirty="0" smtClean="0"/>
              <a:t>error</a:t>
            </a:r>
            <a:endParaRPr lang="en-GB" sz="3000" dirty="0" smtClean="0"/>
          </a:p>
          <a:p>
            <a:pPr lvl="1"/>
            <a:r>
              <a:rPr lang="en-GB" sz="3000" dirty="0" smtClean="0"/>
              <a:t>One deviation  that [I think (now)] can be remedied </a:t>
            </a:r>
          </a:p>
        </p:txBody>
      </p:sp>
    </p:spTree>
    <p:extLst>
      <p:ext uri="{BB962C8B-B14F-4D97-AF65-F5344CB8AC3E}">
        <p14:creationId xmlns:p14="http://schemas.microsoft.com/office/powerpoint/2010/main" val="17280861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LOD?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000" dirty="0" smtClean="0"/>
              <a:t>Any advantages of converting LMF format into some LOD format?</a:t>
            </a:r>
          </a:p>
          <a:p>
            <a:r>
              <a:rPr lang="en-GB" sz="3000" dirty="0" smtClean="0"/>
              <a:t>Can Lemon model handle it?</a:t>
            </a:r>
          </a:p>
          <a:p>
            <a:r>
              <a:rPr lang="en-GB" sz="3000" dirty="0" smtClean="0"/>
              <a:t>Or other LD-based lexicon models (if any)?</a:t>
            </a:r>
          </a:p>
          <a:p>
            <a:r>
              <a:rPr lang="en-GB" sz="3000" dirty="0" smtClean="0"/>
              <a:t>Linking with other lexicons?</a:t>
            </a:r>
          </a:p>
        </p:txBody>
      </p:sp>
    </p:spTree>
    <p:extLst>
      <p:ext uri="{BB962C8B-B14F-4D97-AF65-F5344CB8AC3E}">
        <p14:creationId xmlns:p14="http://schemas.microsoft.com/office/powerpoint/2010/main" val="10755940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3600" noProof="0" dirty="0" smtClean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noProof="0" dirty="0" smtClean="0"/>
          </a:p>
          <a:p>
            <a:pPr marL="0" indent="0" algn="ctr">
              <a:buNone/>
            </a:pPr>
            <a:r>
              <a:rPr lang="en-GB" sz="3600" noProof="0" dirty="0" smtClean="0"/>
              <a:t>Thanks for your attention</a:t>
            </a:r>
          </a:p>
          <a:p>
            <a:pPr marL="0" indent="0" algn="ctr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6979838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PPT UK DEF">
  <a:themeElements>
    <a:clrScheme name="Custom 1">
      <a:dk1>
        <a:sysClr val="windowText" lastClr="000000"/>
      </a:dk1>
      <a:lt1>
        <a:srgbClr val="FF7C12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PPT UK DEF.potx</Template>
  <TotalTime>0</TotalTime>
  <Words>231</Words>
  <Application>Microsoft Office PowerPoint</Application>
  <PresentationFormat>On-screen Show (4:3)</PresentationFormat>
  <Paragraphs>59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Template PPT UK DEF</vt:lpstr>
      <vt:lpstr>LLOD Use Case: MWE lexicon Jan Odijk CLARIAH-CORE LD4LR Workshop  Utrecht, 2017-02-06/07</vt:lpstr>
      <vt:lpstr>MWE-lexicon</vt:lpstr>
      <vt:lpstr>MWE description</vt:lpstr>
      <vt:lpstr>MWE description</vt:lpstr>
      <vt:lpstr>Pattern description</vt:lpstr>
      <vt:lpstr>Formats</vt:lpstr>
      <vt:lpstr>LOD?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2011-03-04T17:42:24Z</dcterms:created>
  <dcterms:modified xsi:type="dcterms:W3CDTF">2017-02-07T10:47:18Z</dcterms:modified>
</cp:coreProperties>
</file>